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78" r:id="rId2"/>
    <p:sldId id="279" r:id="rId3"/>
    <p:sldId id="354" r:id="rId4"/>
    <p:sldId id="355" r:id="rId5"/>
    <p:sldId id="335" r:id="rId6"/>
    <p:sldId id="367" r:id="rId7"/>
    <p:sldId id="352" r:id="rId8"/>
    <p:sldId id="368" r:id="rId9"/>
    <p:sldId id="369" r:id="rId10"/>
    <p:sldId id="317" r:id="rId11"/>
    <p:sldId id="364" r:id="rId12"/>
    <p:sldId id="365" r:id="rId13"/>
    <p:sldId id="366" r:id="rId14"/>
    <p:sldId id="358" r:id="rId15"/>
    <p:sldId id="359" r:id="rId16"/>
    <p:sldId id="360" r:id="rId17"/>
    <p:sldId id="361" r:id="rId18"/>
    <p:sldId id="362" r:id="rId19"/>
    <p:sldId id="370" r:id="rId20"/>
    <p:sldId id="311" r:id="rId21"/>
    <p:sldId id="316" r:id="rId22"/>
    <p:sldId id="318" r:id="rId23"/>
    <p:sldId id="319" r:id="rId24"/>
    <p:sldId id="304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FFFFFF"/>
    <a:srgbClr val="B2ADBC"/>
    <a:srgbClr val="8E869C"/>
    <a:srgbClr val="D5CBC5"/>
    <a:srgbClr val="EAE5E2"/>
    <a:srgbClr val="BBABA1"/>
    <a:srgbClr val="D8D5DD"/>
    <a:srgbClr val="D9D9D9"/>
    <a:srgbClr val="6A61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92" d="100"/>
          <a:sy n="92" d="100"/>
        </p:scale>
        <p:origin x="92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5F886-B5C2-47AB-8F50-D0803F807AB5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E6134-D721-4E0B-AAEE-733A0CC327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847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037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912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807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135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854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1721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1244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1611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0416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4659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292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7783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0424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065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723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647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330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330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211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555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001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538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43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932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802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302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669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16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556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18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680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767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06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5F80F-02A1-4C5C-9228-43D33851523D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22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90B09A-C009-4385-98EC-AA14F26CC0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42" b="7843"/>
          <a:stretch/>
        </p:blipFill>
        <p:spPr>
          <a:xfrm>
            <a:off x="-1" y="82207"/>
            <a:ext cx="12192001" cy="682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63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DB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연동 및 정렬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FDF1B2-87C4-42A0-A8AC-774E46E0AE3C}"/>
              </a:ext>
            </a:extLst>
          </p:cNvPr>
          <p:cNvSpPr/>
          <p:nvPr/>
        </p:nvSpPr>
        <p:spPr>
          <a:xfrm>
            <a:off x="525435" y="1799533"/>
            <a:ext cx="2765020" cy="3401291"/>
          </a:xfrm>
          <a:prstGeom prst="rect">
            <a:avLst/>
          </a:prstGeom>
          <a:solidFill>
            <a:srgbClr val="D9D9D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수요일 웹툰 리스트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C2BE91-AB14-4F55-BA05-1AAEDFA8A010}"/>
              </a:ext>
            </a:extLst>
          </p:cNvPr>
          <p:cNvSpPr/>
          <p:nvPr/>
        </p:nvSpPr>
        <p:spPr>
          <a:xfrm>
            <a:off x="4508094" y="1799534"/>
            <a:ext cx="1954972" cy="3401290"/>
          </a:xfrm>
          <a:prstGeom prst="rect">
            <a:avLst/>
          </a:prstGeom>
          <a:solidFill>
            <a:srgbClr val="B2ADB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Adapter</a:t>
            </a:r>
            <a:endParaRPr lang="ko-KR" altLang="en-US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D5D8BB8-E597-4EFC-9849-3F5185B2380B}"/>
              </a:ext>
            </a:extLst>
          </p:cNvPr>
          <p:cNvSpPr/>
          <p:nvPr/>
        </p:nvSpPr>
        <p:spPr>
          <a:xfrm>
            <a:off x="7859121" y="1326981"/>
            <a:ext cx="3166881" cy="4786739"/>
          </a:xfrm>
          <a:prstGeom prst="rect">
            <a:avLst/>
          </a:prstGeom>
          <a:solidFill>
            <a:srgbClr val="8E869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RecyclerView</a:t>
            </a:r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22D108-0467-4942-9332-4A2269C72E19}"/>
              </a:ext>
            </a:extLst>
          </p:cNvPr>
          <p:cNvSpPr/>
          <p:nvPr/>
        </p:nvSpPr>
        <p:spPr>
          <a:xfrm>
            <a:off x="1757930" y="5681752"/>
            <a:ext cx="5314736" cy="53523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Layout Manager</a:t>
            </a:r>
            <a:endParaRPr lang="ko-KR" altLang="en-US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1391028-AC63-4E1A-9D45-609EBC66F674}"/>
              </a:ext>
            </a:extLst>
          </p:cNvPr>
          <p:cNvSpPr/>
          <p:nvPr/>
        </p:nvSpPr>
        <p:spPr>
          <a:xfrm>
            <a:off x="640273" y="2464552"/>
            <a:ext cx="2535343" cy="47105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0, </a:t>
            </a:r>
            <a:r>
              <a:rPr lang="ko-KR" altLang="en-US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연애혁명</a:t>
            </a:r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네이버웹툰</a:t>
            </a:r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232, …</a:t>
            </a:r>
            <a:endParaRPr lang="ko-KR" altLang="en-US" sz="1200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EE2AF7D-CBEE-4107-B1DB-C5B873031D2A}"/>
              </a:ext>
            </a:extLst>
          </p:cNvPr>
          <p:cNvSpPr/>
          <p:nvPr/>
        </p:nvSpPr>
        <p:spPr>
          <a:xfrm>
            <a:off x="640273" y="3376873"/>
            <a:ext cx="2535343" cy="47105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1,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좀비딸</a:t>
            </a:r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네이버웹툰</a:t>
            </a:r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이윤창</a:t>
            </a:r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…</a:t>
            </a:r>
            <a:endParaRPr lang="ko-KR" altLang="en-US" sz="1200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25BF96-A09F-4CA3-B158-D527FD6149E4}"/>
              </a:ext>
            </a:extLst>
          </p:cNvPr>
          <p:cNvSpPr/>
          <p:nvPr/>
        </p:nvSpPr>
        <p:spPr>
          <a:xfrm>
            <a:off x="640273" y="4289194"/>
            <a:ext cx="2535343" cy="47105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2, </a:t>
            </a:r>
            <a:r>
              <a:rPr lang="ko-KR" altLang="en-US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수능일기</a:t>
            </a:r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네이버웹툰</a:t>
            </a:r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자까</a:t>
            </a:r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…</a:t>
            </a:r>
            <a:endParaRPr lang="ko-KR" altLang="en-US" sz="1200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217D7B2-A8C9-4E81-BB5A-C66000B08CE8}"/>
              </a:ext>
            </a:extLst>
          </p:cNvPr>
          <p:cNvCxnSpPr>
            <a:stCxn id="13" idx="2"/>
            <a:endCxn id="15" idx="0"/>
          </p:cNvCxnSpPr>
          <p:nvPr/>
        </p:nvCxnSpPr>
        <p:spPr>
          <a:xfrm>
            <a:off x="1907945" y="2935606"/>
            <a:ext cx="0" cy="441267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B42A22F-A193-46A5-8B86-AE694D442BF6}"/>
              </a:ext>
            </a:extLst>
          </p:cNvPr>
          <p:cNvCxnSpPr/>
          <p:nvPr/>
        </p:nvCxnSpPr>
        <p:spPr>
          <a:xfrm>
            <a:off x="1907945" y="3847927"/>
            <a:ext cx="0" cy="441267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184DB1F-1E09-4E8F-A326-1D8C20D3DBF9}"/>
              </a:ext>
            </a:extLst>
          </p:cNvPr>
          <p:cNvSpPr txBox="1"/>
          <p:nvPr/>
        </p:nvSpPr>
        <p:spPr>
          <a:xfrm>
            <a:off x="1468062" y="4660653"/>
            <a:ext cx="865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. .</a:t>
            </a:r>
            <a:endParaRPr lang="ko-KR" altLang="en-US" sz="2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AE3F2D4-E178-4AC4-B49C-34B5535A6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587" y="4377315"/>
            <a:ext cx="814647" cy="123395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7EBC1D8-E6D4-40CE-86DC-1CB0F667D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2113" y="3077668"/>
            <a:ext cx="818121" cy="124839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D3CE6DF-A42A-48B4-8C1F-FEC246EE6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2113" y="1774075"/>
            <a:ext cx="818121" cy="1233197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5C7B515-B309-42D1-9AA9-6817F1E4FA5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3175616" y="2700079"/>
            <a:ext cx="13324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F06F9CA-5966-421E-A222-2CA0727EF62D}"/>
              </a:ext>
            </a:extLst>
          </p:cNvPr>
          <p:cNvCxnSpPr>
            <a:cxnSpLocks/>
          </p:cNvCxnSpPr>
          <p:nvPr/>
        </p:nvCxnSpPr>
        <p:spPr>
          <a:xfrm>
            <a:off x="3175616" y="3607552"/>
            <a:ext cx="13324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CBB8F35-6E81-4053-9ADE-1375A8AFC2AC}"/>
              </a:ext>
            </a:extLst>
          </p:cNvPr>
          <p:cNvCxnSpPr>
            <a:cxnSpLocks/>
          </p:cNvCxnSpPr>
          <p:nvPr/>
        </p:nvCxnSpPr>
        <p:spPr>
          <a:xfrm>
            <a:off x="3175616" y="4535806"/>
            <a:ext cx="13324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27EAB21-E10B-47F9-AEC6-57C06D4F1548}"/>
              </a:ext>
            </a:extLst>
          </p:cNvPr>
          <p:cNvCxnSpPr/>
          <p:nvPr/>
        </p:nvCxnSpPr>
        <p:spPr>
          <a:xfrm>
            <a:off x="4508094" y="2700079"/>
            <a:ext cx="1954972" cy="0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71D92F7-5EF9-4203-ABE8-4DE528E867B2}"/>
              </a:ext>
            </a:extLst>
          </p:cNvPr>
          <p:cNvCxnSpPr/>
          <p:nvPr/>
        </p:nvCxnSpPr>
        <p:spPr>
          <a:xfrm>
            <a:off x="4508094" y="3599067"/>
            <a:ext cx="1954972" cy="0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FBC9C78-FC11-44AF-8B9D-A518166EE0DD}"/>
              </a:ext>
            </a:extLst>
          </p:cNvPr>
          <p:cNvCxnSpPr/>
          <p:nvPr/>
        </p:nvCxnSpPr>
        <p:spPr>
          <a:xfrm>
            <a:off x="4508094" y="4528533"/>
            <a:ext cx="1954972" cy="0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B7A237-A64C-48B9-9ED4-FBE965787C96}"/>
              </a:ext>
            </a:extLst>
          </p:cNvPr>
          <p:cNvCxnSpPr>
            <a:cxnSpLocks/>
          </p:cNvCxnSpPr>
          <p:nvPr/>
        </p:nvCxnSpPr>
        <p:spPr>
          <a:xfrm>
            <a:off x="6463066" y="2700079"/>
            <a:ext cx="258904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6F76AC3-F11B-418D-BC7D-229B86A8D889}"/>
              </a:ext>
            </a:extLst>
          </p:cNvPr>
          <p:cNvCxnSpPr>
            <a:cxnSpLocks/>
          </p:cNvCxnSpPr>
          <p:nvPr/>
        </p:nvCxnSpPr>
        <p:spPr>
          <a:xfrm>
            <a:off x="6463066" y="3607552"/>
            <a:ext cx="258904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B252A3E-2D0C-46C4-A62F-42FB2C1BC459}"/>
              </a:ext>
            </a:extLst>
          </p:cNvPr>
          <p:cNvCxnSpPr>
            <a:cxnSpLocks/>
          </p:cNvCxnSpPr>
          <p:nvPr/>
        </p:nvCxnSpPr>
        <p:spPr>
          <a:xfrm>
            <a:off x="6463066" y="4524721"/>
            <a:ext cx="258904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1847DDA-8668-4E5D-BB29-03AC901BEA92}"/>
              </a:ext>
            </a:extLst>
          </p:cNvPr>
          <p:cNvSpPr txBox="1"/>
          <p:nvPr/>
        </p:nvSpPr>
        <p:spPr>
          <a:xfrm>
            <a:off x="9028218" y="5579095"/>
            <a:ext cx="865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. .</a:t>
            </a:r>
            <a:endParaRPr lang="ko-KR" altLang="en-US" sz="2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9959F8E-4F24-47BC-81CC-0D4F76793208}"/>
              </a:ext>
            </a:extLst>
          </p:cNvPr>
          <p:cNvCxnSpPr>
            <a:cxnSpLocks/>
          </p:cNvCxnSpPr>
          <p:nvPr/>
        </p:nvCxnSpPr>
        <p:spPr>
          <a:xfrm flipV="1">
            <a:off x="4671908" y="2700079"/>
            <a:ext cx="0" cy="29911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9733252-0C7E-4FC5-8DED-D707EAEA6F00}"/>
              </a:ext>
            </a:extLst>
          </p:cNvPr>
          <p:cNvCxnSpPr>
            <a:cxnSpLocks/>
          </p:cNvCxnSpPr>
          <p:nvPr/>
        </p:nvCxnSpPr>
        <p:spPr>
          <a:xfrm flipV="1">
            <a:off x="4976708" y="3599067"/>
            <a:ext cx="0" cy="20921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7F6EB08-BA79-4618-A4D3-EA8FEC17C4D5}"/>
              </a:ext>
            </a:extLst>
          </p:cNvPr>
          <p:cNvCxnSpPr>
            <a:cxnSpLocks/>
          </p:cNvCxnSpPr>
          <p:nvPr/>
        </p:nvCxnSpPr>
        <p:spPr>
          <a:xfrm flipV="1">
            <a:off x="5281508" y="4535806"/>
            <a:ext cx="0" cy="11554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196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DB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연동 및 정렬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D5D8BB8-E597-4EFC-9849-3F5185B2380B}"/>
              </a:ext>
            </a:extLst>
          </p:cNvPr>
          <p:cNvSpPr/>
          <p:nvPr/>
        </p:nvSpPr>
        <p:spPr>
          <a:xfrm>
            <a:off x="7859121" y="1326981"/>
            <a:ext cx="3166881" cy="4786739"/>
          </a:xfrm>
          <a:prstGeom prst="rect">
            <a:avLst/>
          </a:prstGeom>
          <a:solidFill>
            <a:srgbClr val="8E869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RecyclerView</a:t>
            </a:r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1847DDA-8668-4E5D-BB29-03AC901BEA92}"/>
              </a:ext>
            </a:extLst>
          </p:cNvPr>
          <p:cNvSpPr txBox="1"/>
          <p:nvPr/>
        </p:nvSpPr>
        <p:spPr>
          <a:xfrm>
            <a:off x="9028218" y="5579095"/>
            <a:ext cx="865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. .</a:t>
            </a:r>
            <a:endParaRPr lang="ko-KR" altLang="en-US" sz="2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B10206-95BC-4753-AD9A-058EE36A71EC}"/>
              </a:ext>
            </a:extLst>
          </p:cNvPr>
          <p:cNvSpPr/>
          <p:nvPr/>
        </p:nvSpPr>
        <p:spPr>
          <a:xfrm>
            <a:off x="3921944" y="1639733"/>
            <a:ext cx="3338944" cy="4161236"/>
          </a:xfrm>
          <a:prstGeom prst="rect">
            <a:avLst/>
          </a:prstGeom>
          <a:solidFill>
            <a:srgbClr val="EAE5E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ToonFragment</a:t>
            </a:r>
            <a:endParaRPr lang="ko-KR" altLang="en-US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구름 1">
            <a:extLst>
              <a:ext uri="{FF2B5EF4-FFF2-40B4-BE49-F238E27FC236}">
                <a16:creationId xmlns:a16="http://schemas.microsoft.com/office/drawing/2014/main" id="{C89364A6-3BA5-474D-8079-1C7CA701E5A7}"/>
              </a:ext>
            </a:extLst>
          </p:cNvPr>
          <p:cNvSpPr/>
          <p:nvPr/>
        </p:nvSpPr>
        <p:spPr>
          <a:xfrm>
            <a:off x="490459" y="2978648"/>
            <a:ext cx="1989505" cy="1507787"/>
          </a:xfrm>
          <a:prstGeom prst="cloud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서버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CF0927-DD5B-479C-A233-A60A36769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7226" y="2156750"/>
            <a:ext cx="2847975" cy="8218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83C4C12-469C-4B4C-87C7-08F162247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7225" y="3370729"/>
            <a:ext cx="2847975" cy="8096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6B2176-ED74-45DD-BFC0-3DD801DDC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225" y="4558253"/>
            <a:ext cx="2847975" cy="80962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A574713E-447A-47BA-A87F-B0E5BFEBFD46}"/>
              </a:ext>
            </a:extLst>
          </p:cNvPr>
          <p:cNvGrpSpPr/>
          <p:nvPr/>
        </p:nvGrpSpPr>
        <p:grpSpPr>
          <a:xfrm>
            <a:off x="8480977" y="2789254"/>
            <a:ext cx="341821" cy="341821"/>
            <a:chOff x="3793761" y="1641941"/>
            <a:chExt cx="2133600" cy="21336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636D13A-FC34-4226-BEAD-6C4FDFC3CC7A}"/>
                </a:ext>
              </a:extLst>
            </p:cNvPr>
            <p:cNvSpPr/>
            <p:nvPr/>
          </p:nvSpPr>
          <p:spPr>
            <a:xfrm rot="18865046">
              <a:off x="5285613" y="2844373"/>
              <a:ext cx="325582" cy="872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이등변 삼각형 43">
              <a:extLst>
                <a:ext uri="{FF2B5EF4-FFF2-40B4-BE49-F238E27FC236}">
                  <a16:creationId xmlns:a16="http://schemas.microsoft.com/office/drawing/2014/main" id="{BC27FCF7-F9EF-4422-8138-8A7B9F95431A}"/>
                </a:ext>
              </a:extLst>
            </p:cNvPr>
            <p:cNvSpPr/>
            <p:nvPr/>
          </p:nvSpPr>
          <p:spPr>
            <a:xfrm rot="18971413">
              <a:off x="4313018" y="2102746"/>
              <a:ext cx="1086477" cy="1213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969704B7-324B-4062-A83E-DDBC317D7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3761" y="1641941"/>
              <a:ext cx="2133600" cy="2133600"/>
            </a:xfrm>
            <a:prstGeom prst="rect">
              <a:avLst/>
            </a:prstGeom>
            <a:noFill/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3473029-95C9-4B09-AC26-10B4CC402A34}"/>
              </a:ext>
            </a:extLst>
          </p:cNvPr>
          <p:cNvGrpSpPr/>
          <p:nvPr/>
        </p:nvGrpSpPr>
        <p:grpSpPr>
          <a:xfrm>
            <a:off x="9229122" y="4025633"/>
            <a:ext cx="341821" cy="341821"/>
            <a:chOff x="3793761" y="1641941"/>
            <a:chExt cx="2133600" cy="21336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C091B88-F00F-4D1D-8424-2663D7B804AF}"/>
                </a:ext>
              </a:extLst>
            </p:cNvPr>
            <p:cNvSpPr/>
            <p:nvPr/>
          </p:nvSpPr>
          <p:spPr>
            <a:xfrm rot="18865046">
              <a:off x="5285613" y="2844373"/>
              <a:ext cx="325582" cy="872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9701CED3-773C-49D1-9996-518F3A5C285C}"/>
                </a:ext>
              </a:extLst>
            </p:cNvPr>
            <p:cNvSpPr/>
            <p:nvPr/>
          </p:nvSpPr>
          <p:spPr>
            <a:xfrm rot="18971413">
              <a:off x="4313018" y="2102746"/>
              <a:ext cx="1086477" cy="1213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6D4DB4D0-D31B-465F-B30D-08DE6AA41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3761" y="1641941"/>
              <a:ext cx="2133600" cy="2133600"/>
            </a:xfrm>
            <a:prstGeom prst="rect">
              <a:avLst/>
            </a:prstGeom>
            <a:noFill/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729D1F0-C18D-4997-9C20-03B7FAA673DD}"/>
              </a:ext>
            </a:extLst>
          </p:cNvPr>
          <p:cNvGrpSpPr/>
          <p:nvPr/>
        </p:nvGrpSpPr>
        <p:grpSpPr>
          <a:xfrm>
            <a:off x="9953098" y="5196967"/>
            <a:ext cx="341821" cy="341821"/>
            <a:chOff x="3793761" y="1641941"/>
            <a:chExt cx="2133600" cy="2133600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EAE5201-FD7E-4A6F-A266-4A89830DCE43}"/>
                </a:ext>
              </a:extLst>
            </p:cNvPr>
            <p:cNvSpPr/>
            <p:nvPr/>
          </p:nvSpPr>
          <p:spPr>
            <a:xfrm rot="18865046">
              <a:off x="5285613" y="2844373"/>
              <a:ext cx="325582" cy="872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601FF556-ED49-455B-96E0-C62A9A46217F}"/>
                </a:ext>
              </a:extLst>
            </p:cNvPr>
            <p:cNvSpPr/>
            <p:nvPr/>
          </p:nvSpPr>
          <p:spPr>
            <a:xfrm rot="18971413">
              <a:off x="4313018" y="2102746"/>
              <a:ext cx="1086477" cy="1213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F9C8FD16-E960-4A52-8861-FE1C15E09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3761" y="1641941"/>
              <a:ext cx="2133600" cy="2133600"/>
            </a:xfrm>
            <a:prstGeom prst="rect">
              <a:avLst/>
            </a:prstGeom>
            <a:noFill/>
          </p:spPr>
        </p:pic>
      </p:grp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799D714-3951-4D3C-AA13-F1F8F42B01CF}"/>
              </a:ext>
            </a:extLst>
          </p:cNvPr>
          <p:cNvCxnSpPr>
            <a:cxnSpLocks/>
          </p:cNvCxnSpPr>
          <p:nvPr/>
        </p:nvCxnSpPr>
        <p:spPr>
          <a:xfrm flipH="1">
            <a:off x="2651434" y="2567700"/>
            <a:ext cx="283496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9965A974-AB90-44E9-8352-DFD4706F690F}"/>
              </a:ext>
            </a:extLst>
          </p:cNvPr>
          <p:cNvCxnSpPr>
            <a:cxnSpLocks/>
          </p:cNvCxnSpPr>
          <p:nvPr/>
        </p:nvCxnSpPr>
        <p:spPr>
          <a:xfrm flipH="1">
            <a:off x="2651434" y="3775541"/>
            <a:ext cx="283496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EF22BA-04D0-49A0-9B59-A6ACB427E35F}"/>
              </a:ext>
            </a:extLst>
          </p:cNvPr>
          <p:cNvCxnSpPr>
            <a:cxnSpLocks/>
          </p:cNvCxnSpPr>
          <p:nvPr/>
        </p:nvCxnSpPr>
        <p:spPr>
          <a:xfrm flipH="1">
            <a:off x="2651434" y="4963065"/>
            <a:ext cx="283496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315A1A2B-B61F-4543-B488-9CB03C61DE56}"/>
              </a:ext>
            </a:extLst>
          </p:cNvPr>
          <p:cNvSpPr txBox="1"/>
          <p:nvPr/>
        </p:nvSpPr>
        <p:spPr>
          <a:xfrm>
            <a:off x="2690572" y="2089001"/>
            <a:ext cx="135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is_end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</a:p>
          <a:p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toon_weekday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2A095E7-541A-4FF1-B979-2AB96C245014}"/>
              </a:ext>
            </a:extLst>
          </p:cNvPr>
          <p:cNvSpPr txBox="1"/>
          <p:nvPr/>
        </p:nvSpPr>
        <p:spPr>
          <a:xfrm>
            <a:off x="2690572" y="3307548"/>
            <a:ext cx="135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is_end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</a:p>
          <a:p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genre_name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4F3729D-13E1-42D1-B490-2C9DFEAA142A}"/>
              </a:ext>
            </a:extLst>
          </p:cNvPr>
          <p:cNvSpPr txBox="1"/>
          <p:nvPr/>
        </p:nvSpPr>
        <p:spPr>
          <a:xfrm>
            <a:off x="2690572" y="4691225"/>
            <a:ext cx="1357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is_end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54B9685-525C-40F9-8B01-7D8438576609}"/>
              </a:ext>
            </a:extLst>
          </p:cNvPr>
          <p:cNvCxnSpPr>
            <a:cxnSpLocks/>
          </p:cNvCxnSpPr>
          <p:nvPr/>
        </p:nvCxnSpPr>
        <p:spPr>
          <a:xfrm flipH="1">
            <a:off x="5486400" y="2567700"/>
            <a:ext cx="253697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A55EC0E4-2761-4B6D-B06C-BAEC7E84CB0D}"/>
              </a:ext>
            </a:extLst>
          </p:cNvPr>
          <p:cNvCxnSpPr>
            <a:cxnSpLocks/>
          </p:cNvCxnSpPr>
          <p:nvPr/>
        </p:nvCxnSpPr>
        <p:spPr>
          <a:xfrm flipH="1">
            <a:off x="5486401" y="3769213"/>
            <a:ext cx="2536972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9DAA8A60-19F1-49BB-9BDC-3D8B4EAD4A4A}"/>
              </a:ext>
            </a:extLst>
          </p:cNvPr>
          <p:cNvCxnSpPr>
            <a:cxnSpLocks/>
          </p:cNvCxnSpPr>
          <p:nvPr/>
        </p:nvCxnSpPr>
        <p:spPr>
          <a:xfrm flipH="1">
            <a:off x="5486400" y="4963065"/>
            <a:ext cx="253697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9E25DE96-E007-4165-9FCA-6368FD420899}"/>
              </a:ext>
            </a:extLst>
          </p:cNvPr>
          <p:cNvSpPr txBox="1"/>
          <p:nvPr/>
        </p:nvSpPr>
        <p:spPr>
          <a:xfrm>
            <a:off x="6017254" y="2256508"/>
            <a:ext cx="1357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월요일 선택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73AAD03-4FB5-42DE-81FA-35D213FDBB0D}"/>
              </a:ext>
            </a:extLst>
          </p:cNvPr>
          <p:cNvSpPr txBox="1"/>
          <p:nvPr/>
        </p:nvSpPr>
        <p:spPr>
          <a:xfrm>
            <a:off x="6017254" y="3450359"/>
            <a:ext cx="1357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HY헤드라인M" panose="02030600000101010101" pitchFamily="18" charset="-127"/>
                <a:ea typeface="HY헤드라인M" panose="02030600000101010101" pitchFamily="18" charset="-127"/>
              </a:rPr>
              <a:t>개그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3212892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DB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연동 및 정렬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" name="구름 1">
            <a:extLst>
              <a:ext uri="{FF2B5EF4-FFF2-40B4-BE49-F238E27FC236}">
                <a16:creationId xmlns:a16="http://schemas.microsoft.com/office/drawing/2014/main" id="{C89364A6-3BA5-474D-8079-1C7CA701E5A7}"/>
              </a:ext>
            </a:extLst>
          </p:cNvPr>
          <p:cNvSpPr/>
          <p:nvPr/>
        </p:nvSpPr>
        <p:spPr>
          <a:xfrm>
            <a:off x="5588932" y="2765293"/>
            <a:ext cx="1989505" cy="1507787"/>
          </a:xfrm>
          <a:prstGeom prst="cloud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서버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167A15C-A72C-4108-8074-6AFFA8A1D1A4}"/>
              </a:ext>
            </a:extLst>
          </p:cNvPr>
          <p:cNvCxnSpPr>
            <a:cxnSpLocks/>
            <a:stCxn id="2" idx="2"/>
            <a:endCxn id="9" idx="3"/>
          </p:cNvCxnSpPr>
          <p:nvPr/>
        </p:nvCxnSpPr>
        <p:spPr>
          <a:xfrm flipH="1">
            <a:off x="3928870" y="3519187"/>
            <a:ext cx="1666233" cy="0"/>
          </a:xfrm>
          <a:prstGeom prst="straightConnector1">
            <a:avLst/>
          </a:prstGeom>
          <a:ln w="57150" cmpd="dbl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03FE8D46-C631-4C35-A4FC-3B451811C189}"/>
              </a:ext>
            </a:extLst>
          </p:cNvPr>
          <p:cNvSpPr/>
          <p:nvPr/>
        </p:nvSpPr>
        <p:spPr>
          <a:xfrm>
            <a:off x="589926" y="1635100"/>
            <a:ext cx="3338944" cy="3768173"/>
          </a:xfrm>
          <a:prstGeom prst="rect">
            <a:avLst/>
          </a:prstGeom>
          <a:solidFill>
            <a:srgbClr val="EAE5E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ToonFragment</a:t>
            </a:r>
            <a:endParaRPr lang="ko-KR" altLang="en-US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CF14D95D-6D65-4556-A4B6-D1865D01D0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626480"/>
              </p:ext>
            </p:extLst>
          </p:nvPr>
        </p:nvGraphicFramePr>
        <p:xfrm>
          <a:off x="841231" y="2642952"/>
          <a:ext cx="2829408" cy="2149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7352">
                  <a:extLst>
                    <a:ext uri="{9D8B030D-6E8A-4147-A177-3AD203B41FA5}">
                      <a16:colId xmlns:a16="http://schemas.microsoft.com/office/drawing/2014/main" val="3175989890"/>
                    </a:ext>
                  </a:extLst>
                </a:gridCol>
                <a:gridCol w="707352">
                  <a:extLst>
                    <a:ext uri="{9D8B030D-6E8A-4147-A177-3AD203B41FA5}">
                      <a16:colId xmlns:a16="http://schemas.microsoft.com/office/drawing/2014/main" val="496448665"/>
                    </a:ext>
                  </a:extLst>
                </a:gridCol>
                <a:gridCol w="707352">
                  <a:extLst>
                    <a:ext uri="{9D8B030D-6E8A-4147-A177-3AD203B41FA5}">
                      <a16:colId xmlns:a16="http://schemas.microsoft.com/office/drawing/2014/main" val="1868161182"/>
                    </a:ext>
                  </a:extLst>
                </a:gridCol>
                <a:gridCol w="707352">
                  <a:extLst>
                    <a:ext uri="{9D8B030D-6E8A-4147-A177-3AD203B41FA5}">
                      <a16:colId xmlns:a16="http://schemas.microsoft.com/office/drawing/2014/main" val="1653197248"/>
                    </a:ext>
                  </a:extLst>
                </a:gridCol>
              </a:tblGrid>
              <a:tr h="349946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ArrayList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&lt;</a:t>
                      </a:r>
                      <a:r>
                        <a:rPr lang="en-US" altLang="ko-KR" sz="11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ToonResponse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&gt;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ABA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468006"/>
                  </a:ext>
                </a:extLst>
              </a:tr>
              <a:tr h="3993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id</a:t>
                      </a:r>
                      <a:endParaRPr lang="ko-KR" altLang="en-US" sz="9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CB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title</a:t>
                      </a:r>
                      <a:endParaRPr lang="ko-KR" altLang="en-US" sz="9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CB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platform</a:t>
                      </a:r>
                      <a:endParaRPr lang="ko-KR" altLang="en-US" sz="9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CB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…</a:t>
                      </a:r>
                      <a:endParaRPr lang="ko-KR" altLang="en-US" sz="7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CB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622567"/>
                  </a:ext>
                </a:extLst>
              </a:tr>
              <a:tr h="3499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27463</a:t>
                      </a:r>
                      <a:endParaRPr lang="ko-KR" altLang="en-US" sz="9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연애혁명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232</a:t>
                      </a:r>
                      <a:endParaRPr lang="ko-KR" altLang="en-US" sz="9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…</a:t>
                      </a:r>
                      <a:endParaRPr lang="ko-KR" altLang="en-US" sz="7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068867"/>
                  </a:ext>
                </a:extLst>
              </a:tr>
              <a:tr h="3499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43521</a:t>
                      </a:r>
                      <a:endParaRPr lang="ko-KR" altLang="en-US" sz="9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좀비딸</a:t>
                      </a:r>
                      <a:endParaRPr lang="ko-KR" altLang="en-US" sz="9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이윤창</a:t>
                      </a:r>
                      <a:endParaRPr lang="ko-KR" altLang="en-US" sz="9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…</a:t>
                      </a:r>
                      <a:endParaRPr lang="ko-KR" altLang="en-US" sz="7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010117"/>
                  </a:ext>
                </a:extLst>
              </a:tr>
              <a:tr h="3499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34234</a:t>
                      </a:r>
                      <a:endParaRPr lang="ko-KR" altLang="en-US" sz="9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수능일기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자까</a:t>
                      </a:r>
                      <a:endParaRPr lang="ko-KR" altLang="en-US" sz="9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…</a:t>
                      </a:r>
                      <a:endParaRPr lang="ko-KR" altLang="en-US" sz="7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179745"/>
                  </a:ext>
                </a:extLst>
              </a:tr>
              <a:tr h="3499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…</a:t>
                      </a:r>
                      <a:endParaRPr lang="ko-KR" altLang="en-US" sz="7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…</a:t>
                      </a:r>
                      <a:endParaRPr lang="ko-KR" altLang="en-US" sz="7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…</a:t>
                      </a:r>
                      <a:endParaRPr lang="ko-KR" altLang="en-US" sz="7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…</a:t>
                      </a:r>
                      <a:endParaRPr lang="ko-KR" altLang="en-US" sz="7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243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4225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DB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연동 및 정렬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B10206-95BC-4753-AD9A-058EE36A71EC}"/>
              </a:ext>
            </a:extLst>
          </p:cNvPr>
          <p:cNvSpPr/>
          <p:nvPr/>
        </p:nvSpPr>
        <p:spPr>
          <a:xfrm>
            <a:off x="589926" y="1635100"/>
            <a:ext cx="3338944" cy="3768173"/>
          </a:xfrm>
          <a:prstGeom prst="rect">
            <a:avLst/>
          </a:prstGeom>
          <a:solidFill>
            <a:srgbClr val="EAE5E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ToonFragment</a:t>
            </a:r>
            <a:endParaRPr lang="ko-KR" altLang="en-US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FC710F-F13C-41CD-8F6E-D6401927A264}"/>
              </a:ext>
            </a:extLst>
          </p:cNvPr>
          <p:cNvSpPr/>
          <p:nvPr/>
        </p:nvSpPr>
        <p:spPr>
          <a:xfrm>
            <a:off x="4508094" y="1799534"/>
            <a:ext cx="1954972" cy="3401290"/>
          </a:xfrm>
          <a:prstGeom prst="rect">
            <a:avLst/>
          </a:prstGeom>
          <a:solidFill>
            <a:srgbClr val="B2ADB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Adapter</a:t>
            </a:r>
            <a:endParaRPr lang="ko-KR" altLang="en-US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7469272-F721-44A6-9171-804A3A078906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928870" y="3500179"/>
            <a:ext cx="579224" cy="0"/>
          </a:xfrm>
          <a:prstGeom prst="straightConnector1">
            <a:avLst/>
          </a:prstGeom>
          <a:ln w="57150" cmpd="dbl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7E3698E-0BBB-4539-82DC-084E292CAC59}"/>
              </a:ext>
            </a:extLst>
          </p:cNvPr>
          <p:cNvSpPr/>
          <p:nvPr/>
        </p:nvSpPr>
        <p:spPr>
          <a:xfrm>
            <a:off x="7859121" y="1326981"/>
            <a:ext cx="3166881" cy="4786739"/>
          </a:xfrm>
          <a:prstGeom prst="rect">
            <a:avLst/>
          </a:prstGeom>
          <a:solidFill>
            <a:srgbClr val="8E869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RecyclerView</a:t>
            </a:r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B0DE304-5D8E-4BD5-A5C8-D8B868394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587" y="1762932"/>
            <a:ext cx="814647" cy="12339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ED0FE07-9DA4-45AB-B8CC-DA616F9A0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0013" y="4378070"/>
            <a:ext cx="818121" cy="12483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59BB587-A64D-4651-B31E-244F38D54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0013" y="3071913"/>
            <a:ext cx="818121" cy="123319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83EB00-DD91-4CA2-8B94-3A565022CD44}"/>
              </a:ext>
            </a:extLst>
          </p:cNvPr>
          <p:cNvSpPr txBox="1"/>
          <p:nvPr/>
        </p:nvSpPr>
        <p:spPr>
          <a:xfrm>
            <a:off x="9028218" y="5579095"/>
            <a:ext cx="865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. .</a:t>
            </a:r>
            <a:endParaRPr lang="ko-KR" altLang="en-US" sz="2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0211BD6-DDBD-4E46-9409-ED2B80EF2BC4}"/>
              </a:ext>
            </a:extLst>
          </p:cNvPr>
          <p:cNvCxnSpPr>
            <a:cxnSpLocks/>
          </p:cNvCxnSpPr>
          <p:nvPr/>
        </p:nvCxnSpPr>
        <p:spPr>
          <a:xfrm>
            <a:off x="6463066" y="3500179"/>
            <a:ext cx="1396055" cy="0"/>
          </a:xfrm>
          <a:prstGeom prst="straightConnector1">
            <a:avLst/>
          </a:prstGeom>
          <a:ln w="57150" cmpd="dbl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CA0B6A-3A38-494B-9355-BEF66D65A27A}"/>
              </a:ext>
            </a:extLst>
          </p:cNvPr>
          <p:cNvSpPr/>
          <p:nvPr/>
        </p:nvSpPr>
        <p:spPr>
          <a:xfrm>
            <a:off x="1757930" y="5681752"/>
            <a:ext cx="5314736" cy="53523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Layout Manager(Grid Layout)</a:t>
            </a:r>
            <a:endParaRPr lang="ko-KR" altLang="en-US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BA54409-9B77-4673-8C3D-51FE51A053EE}"/>
              </a:ext>
            </a:extLst>
          </p:cNvPr>
          <p:cNvCxnSpPr>
            <a:cxnSpLocks/>
          </p:cNvCxnSpPr>
          <p:nvPr/>
        </p:nvCxnSpPr>
        <p:spPr>
          <a:xfrm flipV="1">
            <a:off x="5281508" y="5200824"/>
            <a:ext cx="0" cy="4904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61157C5C-A2E9-4A33-852E-CB807988F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0012" y="2433858"/>
            <a:ext cx="1851135" cy="19055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F8F5DA4-D7A2-4C50-AD11-DE66A7209C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9855" y="3184978"/>
            <a:ext cx="1907218" cy="1230463"/>
          </a:xfrm>
          <a:prstGeom prst="rect">
            <a:avLst/>
          </a:prstGeom>
        </p:spPr>
      </p:pic>
      <p:graphicFrame>
        <p:nvGraphicFramePr>
          <p:cNvPr id="19" name="표 12">
            <a:extLst>
              <a:ext uri="{FF2B5EF4-FFF2-40B4-BE49-F238E27FC236}">
                <a16:creationId xmlns:a16="http://schemas.microsoft.com/office/drawing/2014/main" id="{E3FD260A-5616-429D-A1F1-18CF6E3300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04019"/>
              </p:ext>
            </p:extLst>
          </p:nvPr>
        </p:nvGraphicFramePr>
        <p:xfrm>
          <a:off x="841231" y="2642952"/>
          <a:ext cx="2829408" cy="2149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7352">
                  <a:extLst>
                    <a:ext uri="{9D8B030D-6E8A-4147-A177-3AD203B41FA5}">
                      <a16:colId xmlns:a16="http://schemas.microsoft.com/office/drawing/2014/main" val="3175989890"/>
                    </a:ext>
                  </a:extLst>
                </a:gridCol>
                <a:gridCol w="707352">
                  <a:extLst>
                    <a:ext uri="{9D8B030D-6E8A-4147-A177-3AD203B41FA5}">
                      <a16:colId xmlns:a16="http://schemas.microsoft.com/office/drawing/2014/main" val="496448665"/>
                    </a:ext>
                  </a:extLst>
                </a:gridCol>
                <a:gridCol w="707352">
                  <a:extLst>
                    <a:ext uri="{9D8B030D-6E8A-4147-A177-3AD203B41FA5}">
                      <a16:colId xmlns:a16="http://schemas.microsoft.com/office/drawing/2014/main" val="1868161182"/>
                    </a:ext>
                  </a:extLst>
                </a:gridCol>
                <a:gridCol w="707352">
                  <a:extLst>
                    <a:ext uri="{9D8B030D-6E8A-4147-A177-3AD203B41FA5}">
                      <a16:colId xmlns:a16="http://schemas.microsoft.com/office/drawing/2014/main" val="1653197248"/>
                    </a:ext>
                  </a:extLst>
                </a:gridCol>
              </a:tblGrid>
              <a:tr h="349946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ArrayList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&lt;</a:t>
                      </a:r>
                      <a:r>
                        <a:rPr lang="en-US" altLang="ko-KR" sz="11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ToonResponse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&gt;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ABA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468006"/>
                  </a:ext>
                </a:extLst>
              </a:tr>
              <a:tr h="3993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id</a:t>
                      </a:r>
                      <a:endParaRPr lang="ko-KR" altLang="en-US" sz="9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CB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title</a:t>
                      </a:r>
                      <a:endParaRPr lang="ko-KR" altLang="en-US" sz="9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CB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platform</a:t>
                      </a:r>
                      <a:endParaRPr lang="ko-KR" altLang="en-US" sz="9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CB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…</a:t>
                      </a:r>
                      <a:endParaRPr lang="ko-KR" altLang="en-US" sz="7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CB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622567"/>
                  </a:ext>
                </a:extLst>
              </a:tr>
              <a:tr h="3499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27463</a:t>
                      </a:r>
                      <a:endParaRPr lang="ko-KR" altLang="en-US" sz="9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연애혁명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232</a:t>
                      </a:r>
                      <a:endParaRPr lang="ko-KR" altLang="en-US" sz="9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…</a:t>
                      </a:r>
                      <a:endParaRPr lang="ko-KR" altLang="en-US" sz="7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068867"/>
                  </a:ext>
                </a:extLst>
              </a:tr>
              <a:tr h="3499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43521</a:t>
                      </a:r>
                      <a:endParaRPr lang="ko-KR" altLang="en-US" sz="9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좀비딸</a:t>
                      </a:r>
                      <a:endParaRPr lang="ko-KR" altLang="en-US" sz="9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이윤창</a:t>
                      </a:r>
                      <a:endParaRPr lang="ko-KR" altLang="en-US" sz="9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…</a:t>
                      </a:r>
                      <a:endParaRPr lang="ko-KR" altLang="en-US" sz="7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010117"/>
                  </a:ext>
                </a:extLst>
              </a:tr>
              <a:tr h="3499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34234</a:t>
                      </a:r>
                      <a:endParaRPr lang="ko-KR" altLang="en-US" sz="9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수능일기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자까</a:t>
                      </a:r>
                      <a:endParaRPr lang="ko-KR" altLang="en-US" sz="9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…</a:t>
                      </a:r>
                      <a:endParaRPr lang="ko-KR" altLang="en-US" sz="7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179745"/>
                  </a:ext>
                </a:extLst>
              </a:tr>
              <a:tr h="3499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…</a:t>
                      </a:r>
                      <a:endParaRPr lang="ko-KR" altLang="en-US" sz="7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…</a:t>
                      </a:r>
                      <a:endParaRPr lang="ko-KR" altLang="en-US" sz="7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…</a:t>
                      </a:r>
                      <a:endParaRPr lang="ko-KR" altLang="en-US" sz="7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…</a:t>
                      </a:r>
                      <a:endParaRPr lang="ko-KR" altLang="en-US" sz="7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243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4099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DB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연동 및 정렬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14C79E-AECE-4E36-9096-2EC6D3E9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130" y="1369904"/>
            <a:ext cx="2822340" cy="500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968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DB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연동 및 정렬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37A1A7C-B1DB-418C-8D60-5A42A50D2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58" y="1353544"/>
            <a:ext cx="2836126" cy="50420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68C84467-96D4-4736-A689-5FFE2A6BEE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37" y="1353544"/>
            <a:ext cx="2836126" cy="50420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FAA3247-7AF9-49A7-A065-1EAECEEB07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417" y="1353545"/>
            <a:ext cx="2836126" cy="50420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3275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DB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연동 및 정렬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7DE58648-36E8-47B3-BE2B-F4EB7AAF9E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509" y="1286857"/>
            <a:ext cx="2859944" cy="50843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A95E31F1-66AD-4C58-A893-C4B580DD41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72" y="1286857"/>
            <a:ext cx="2859944" cy="50843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9286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전역 클래스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F088C0-A1B1-47B0-A589-8B0FE8E51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54" y="2167533"/>
            <a:ext cx="5435236" cy="3993495"/>
          </a:xfrm>
          <a:prstGeom prst="rect">
            <a:avLst/>
          </a:prstGeom>
        </p:spPr>
      </p:pic>
      <p:pic>
        <p:nvPicPr>
          <p:cNvPr id="4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id="{2EC5F995-4E16-4FDA-8589-4C385EB2D7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451" y="1414048"/>
            <a:ext cx="2695786" cy="47925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DC37B2-61CA-4812-BE0F-BF764DBE67AC}"/>
              </a:ext>
            </a:extLst>
          </p:cNvPr>
          <p:cNvSpPr txBox="1"/>
          <p:nvPr/>
        </p:nvSpPr>
        <p:spPr>
          <a:xfrm>
            <a:off x="660763" y="1414048"/>
            <a:ext cx="6945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기존에 사용하던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SharedPreferences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라이브러리 삭제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앱 전역에서 접근하여 정보를 얻을 수 있는 전역 클래스 작성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D4E594-730C-4831-8E3D-BA866F982405}"/>
              </a:ext>
            </a:extLst>
          </p:cNvPr>
          <p:cNvSpPr/>
          <p:nvPr/>
        </p:nvSpPr>
        <p:spPr>
          <a:xfrm>
            <a:off x="1787236" y="5105401"/>
            <a:ext cx="2223655" cy="2078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0171442-1DD8-4567-8F89-BDDF5FBC3735}"/>
              </a:ext>
            </a:extLst>
          </p:cNvPr>
          <p:cNvCxnSpPr>
            <a:stCxn id="9" idx="3"/>
          </p:cNvCxnSpPr>
          <p:nvPr/>
        </p:nvCxnSpPr>
        <p:spPr>
          <a:xfrm>
            <a:off x="4010891" y="5209310"/>
            <a:ext cx="1752600" cy="69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5B3F076-C835-4969-B563-13874359BC39}"/>
              </a:ext>
            </a:extLst>
          </p:cNvPr>
          <p:cNvSpPr txBox="1"/>
          <p:nvPr/>
        </p:nvSpPr>
        <p:spPr>
          <a:xfrm>
            <a:off x="5865363" y="4440516"/>
            <a:ext cx="31500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인덱스 화면이 실행되는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0.8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초 동안 로그인 여부 확인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 상태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en-US" altLang="ko-K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MainActivity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이동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로그인이 안 된 상태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en-US" altLang="ko-K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LoginActivity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445933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통합 로그인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4504658-9740-46B9-9621-B24AB6B32F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165" y="1307559"/>
            <a:ext cx="2892593" cy="51339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AB840E81-1BD5-43F7-BD13-06B3D0F6B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242" y="1307559"/>
            <a:ext cx="2887860" cy="51339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76672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추천 시스템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030504-0F6A-4CB4-BA59-88D233A0A4E0}"/>
              </a:ext>
            </a:extLst>
          </p:cNvPr>
          <p:cNvSpPr/>
          <p:nvPr/>
        </p:nvSpPr>
        <p:spPr>
          <a:xfrm>
            <a:off x="3563470" y="2772745"/>
            <a:ext cx="1898079" cy="14056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7789D32-AA42-454F-8A34-36079958D865}"/>
              </a:ext>
            </a:extLst>
          </p:cNvPr>
          <p:cNvSpPr/>
          <p:nvPr/>
        </p:nvSpPr>
        <p:spPr>
          <a:xfrm>
            <a:off x="6592923" y="3648088"/>
            <a:ext cx="2739390" cy="1744980"/>
          </a:xfrm>
          <a:prstGeom prst="rect">
            <a:avLst/>
          </a:prstGeom>
          <a:solidFill>
            <a:srgbClr val="FAFA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7AF2B6-6C77-4300-B7EB-4D0B2C932479}"/>
              </a:ext>
            </a:extLst>
          </p:cNvPr>
          <p:cNvSpPr txBox="1"/>
          <p:nvPr/>
        </p:nvSpPr>
        <p:spPr>
          <a:xfrm>
            <a:off x="6730550" y="3746855"/>
            <a:ext cx="2464136" cy="246221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스릴러 작품을 좋아하는 웹툰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123</a:t>
            </a:r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님에게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오른쪽 화살표 8">
            <a:extLst>
              <a:ext uri="{FF2B5EF4-FFF2-40B4-BE49-F238E27FC236}">
                <a16:creationId xmlns:a16="http://schemas.microsoft.com/office/drawing/2014/main" id="{C661E7ED-4188-4C91-B057-82422A0F3CD1}"/>
              </a:ext>
            </a:extLst>
          </p:cNvPr>
          <p:cNvSpPr/>
          <p:nvPr/>
        </p:nvSpPr>
        <p:spPr>
          <a:xfrm>
            <a:off x="5597887" y="4190820"/>
            <a:ext cx="852088" cy="47478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549FD6-0F72-49F8-AD36-7913A9A99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501" y="1229630"/>
            <a:ext cx="2909438" cy="5163871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AB3D2CB4-DC55-4BA5-88AD-AD2882816A8D}"/>
              </a:ext>
            </a:extLst>
          </p:cNvPr>
          <p:cNvSpPr/>
          <p:nvPr/>
        </p:nvSpPr>
        <p:spPr>
          <a:xfrm>
            <a:off x="2946871" y="4026355"/>
            <a:ext cx="2132581" cy="8938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F89B7A-E23E-486B-B0AF-D6F53643A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0125" y="3993076"/>
            <a:ext cx="2584985" cy="134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094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목차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204517" y="6180641"/>
            <a:ext cx="758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2P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3D05D9F-FC53-42AE-91FA-D7EA49651A5F}"/>
              </a:ext>
            </a:extLst>
          </p:cNvPr>
          <p:cNvSpPr/>
          <p:nvPr/>
        </p:nvSpPr>
        <p:spPr>
          <a:xfrm>
            <a:off x="2487103" y="1792748"/>
            <a:ext cx="722320" cy="9478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1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BE176003-CA1F-4BB2-8DEF-017E6B334C3B}"/>
              </a:ext>
            </a:extLst>
          </p:cNvPr>
          <p:cNvSpPr/>
          <p:nvPr/>
        </p:nvSpPr>
        <p:spPr>
          <a:xfrm>
            <a:off x="3416817" y="1792750"/>
            <a:ext cx="6219163" cy="947877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피드백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091006-A5FD-4A54-AE91-40E91CE804FD}"/>
              </a:ext>
            </a:extLst>
          </p:cNvPr>
          <p:cNvSpPr/>
          <p:nvPr/>
        </p:nvSpPr>
        <p:spPr>
          <a:xfrm>
            <a:off x="2487103" y="3357255"/>
            <a:ext cx="722320" cy="9478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2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DC44FB42-DF3B-4423-949C-E76E50A21F29}"/>
              </a:ext>
            </a:extLst>
          </p:cNvPr>
          <p:cNvSpPr/>
          <p:nvPr/>
        </p:nvSpPr>
        <p:spPr>
          <a:xfrm>
            <a:off x="3416817" y="3357257"/>
            <a:ext cx="6219163" cy="947877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진행 상황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244D46-BDBE-408A-9488-F3B201CB2DAC}"/>
              </a:ext>
            </a:extLst>
          </p:cNvPr>
          <p:cNvSpPr/>
          <p:nvPr/>
        </p:nvSpPr>
        <p:spPr>
          <a:xfrm>
            <a:off x="2487103" y="4852489"/>
            <a:ext cx="722320" cy="9478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3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CB2904F7-8DC8-40C6-ACD9-EC9534074841}"/>
              </a:ext>
            </a:extLst>
          </p:cNvPr>
          <p:cNvSpPr/>
          <p:nvPr/>
        </p:nvSpPr>
        <p:spPr>
          <a:xfrm>
            <a:off x="3416817" y="4852491"/>
            <a:ext cx="6219163" cy="947877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</a:t>
            </a:r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주간 진행 계획</a:t>
            </a:r>
          </a:p>
        </p:txBody>
      </p:sp>
    </p:spTree>
    <p:extLst>
      <p:ext uri="{BB962C8B-B14F-4D97-AF65-F5344CB8AC3E}">
        <p14:creationId xmlns:p14="http://schemas.microsoft.com/office/powerpoint/2010/main" val="1109740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주간 계획 진행도</a:t>
            </a:r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20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BD79B66-4D73-4847-ABEE-CCA0A6771762}"/>
              </a:ext>
            </a:extLst>
          </p:cNvPr>
          <p:cNvGrpSpPr/>
          <p:nvPr/>
        </p:nvGrpSpPr>
        <p:grpSpPr>
          <a:xfrm>
            <a:off x="1427142" y="1259756"/>
            <a:ext cx="1233613" cy="924054"/>
            <a:chOff x="1830872" y="1268829"/>
            <a:chExt cx="1233613" cy="92405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2B236AC-7B29-456E-9D20-88DAAFACA7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87" r="1578"/>
            <a:stretch/>
          </p:blipFill>
          <p:spPr>
            <a:xfrm>
              <a:off x="2064190" y="1268829"/>
              <a:ext cx="1000295" cy="92405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E53BC23-3E36-4197-8A6A-111BC38EF5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885"/>
            <a:stretch/>
          </p:blipFill>
          <p:spPr>
            <a:xfrm>
              <a:off x="1830872" y="1268829"/>
              <a:ext cx="298591" cy="924054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3B31E44-59C7-4D8E-B69A-1FBCEACFF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475" y="1287464"/>
            <a:ext cx="7264301" cy="509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9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개인별 세부 계획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김소연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21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DE2DB82-8D3E-46FE-AB74-C68FCA0DA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476" y="1876418"/>
            <a:ext cx="8175048" cy="399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76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개인별 세부 계획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윤신영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22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7B9FB2-2C41-452D-8A2E-ACB0DC458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412" y="1296464"/>
            <a:ext cx="7665176" cy="512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82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개인별 세부 계획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– 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한지효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23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8585741-E886-4837-A1E3-9B09F9831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425" y="1454740"/>
            <a:ext cx="7557750" cy="483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62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90B09A-C009-4385-98EC-AA14F26CC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</a:extLst>
          </a:blip>
          <a:srcRect t="8242" b="7843"/>
          <a:stretch/>
        </p:blipFill>
        <p:spPr>
          <a:xfrm>
            <a:off x="-1" y="82207"/>
            <a:ext cx="12192001" cy="68206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D0B59C-A2B4-40C8-8198-71D34C1EE907}"/>
              </a:ext>
            </a:extLst>
          </p:cNvPr>
          <p:cNvSpPr txBox="1"/>
          <p:nvPr/>
        </p:nvSpPr>
        <p:spPr>
          <a:xfrm>
            <a:off x="3420208" y="20398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E9CF8-8A10-4531-91CE-566BCF75F491}"/>
              </a:ext>
            </a:extLst>
          </p:cNvPr>
          <p:cNvSpPr txBox="1"/>
          <p:nvPr/>
        </p:nvSpPr>
        <p:spPr>
          <a:xfrm>
            <a:off x="4464784" y="3013502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  <a:endParaRPr lang="ko-KR" altLang="en-US" sz="4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4899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3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피드백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통합 로그인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69C4E8E2-4E0C-4545-8E97-89C05B6BF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96" y="1350980"/>
            <a:ext cx="2839010" cy="5047129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38EF2289-9AE6-4164-A86A-4438E83171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802" y="1396701"/>
            <a:ext cx="2839010" cy="5047129"/>
          </a:xfrm>
          <a:prstGeom prst="rect">
            <a:avLst/>
          </a:prstGeom>
        </p:spPr>
      </p:pic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C66C5213-9E9A-468B-9C8D-98DAA49C8D41}"/>
              </a:ext>
            </a:extLst>
          </p:cNvPr>
          <p:cNvSpPr/>
          <p:nvPr/>
        </p:nvSpPr>
        <p:spPr>
          <a:xfrm>
            <a:off x="3867716" y="2248269"/>
            <a:ext cx="3343760" cy="1180731"/>
          </a:xfrm>
          <a:prstGeom prst="wedgeRoundRectCallout">
            <a:avLst>
              <a:gd name="adj1" fmla="val 32006"/>
              <a:gd name="adj2" fmla="val 80749"/>
              <a:gd name="adj3" fmla="val 1666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어느 사이트에 로그인을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했는지 헷갈릴 것 같아요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6253F72-5153-4C81-9590-057BE17182B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99"/>
          <a:stretch/>
        </p:blipFill>
        <p:spPr>
          <a:xfrm>
            <a:off x="6194626" y="3962400"/>
            <a:ext cx="1612688" cy="13885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A8C9F1-D02D-49E0-B096-B541FDDF3B23}"/>
              </a:ext>
            </a:extLst>
          </p:cNvPr>
          <p:cNvSpPr txBox="1"/>
          <p:nvPr/>
        </p:nvSpPr>
        <p:spPr>
          <a:xfrm rot="1469468">
            <a:off x="7194061" y="3670318"/>
            <a:ext cx="63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lt"/>
                <a:ea typeface="HY헤드라인M" panose="02030600000101010101" pitchFamily="18" charset="-127"/>
              </a:rPr>
              <a:t>?</a:t>
            </a:r>
            <a:endParaRPr lang="ko-KR" altLang="en-US" sz="2400" b="1" dirty="0">
              <a:latin typeface="+mj-lt"/>
              <a:ea typeface="HY헤드라인M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3428EC-965E-4F89-9D56-D5F56E702649}"/>
              </a:ext>
            </a:extLst>
          </p:cNvPr>
          <p:cNvSpPr txBox="1"/>
          <p:nvPr/>
        </p:nvSpPr>
        <p:spPr>
          <a:xfrm>
            <a:off x="6682315" y="4035409"/>
            <a:ext cx="637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+mj-lt"/>
                <a:ea typeface="HY헤드라인M" panose="02030600000101010101" pitchFamily="18" charset="-127"/>
              </a:rPr>
              <a:t>@  @</a:t>
            </a:r>
          </a:p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+mj-lt"/>
                <a:ea typeface="HY헤드라인M" panose="02030600000101010101" pitchFamily="18" charset="-127"/>
              </a:rPr>
              <a:t>0</a:t>
            </a:r>
            <a:endParaRPr lang="ko-KR" altLang="en-US" sz="1100" b="1" dirty="0">
              <a:solidFill>
                <a:schemeClr val="bg1"/>
              </a:solidFill>
              <a:latin typeface="+mj-lt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9058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4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피드백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통합 로그인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D592513-ADC8-405A-953D-3F5F1003E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248" y="1452417"/>
            <a:ext cx="3044104" cy="54117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2385969-276B-4701-8D81-4E0C45CFF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97" b="97661" l="6111" r="92111">
                        <a14:foregroundMark x1="10667" y1="4758" x2="10667" y2="4758"/>
                        <a14:foregroundMark x1="12444" y1="2097" x2="12444" y2="2097"/>
                        <a14:foregroundMark x1="6333" y1="51613" x2="6333" y2="51613"/>
                        <a14:foregroundMark x1="8222" y1="40968" x2="8222" y2="40968"/>
                        <a14:foregroundMark x1="7222" y1="79194" x2="7222" y2="79194"/>
                        <a14:foregroundMark x1="70667" y1="95000" x2="70667" y2="95000"/>
                        <a14:foregroundMark x1="92111" y1="97661" x2="92111" y2="976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065" y="1347212"/>
            <a:ext cx="5427681" cy="747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74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5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피드백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추천 알고리즘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7F7887-B693-4690-9779-7F6489E06F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99"/>
          <a:stretch/>
        </p:blipFill>
        <p:spPr>
          <a:xfrm>
            <a:off x="2345082" y="1613900"/>
            <a:ext cx="1612688" cy="1388547"/>
          </a:xfrm>
          <a:prstGeom prst="rect">
            <a:avLst/>
          </a:prstGeom>
        </p:spPr>
      </p:pic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A608F642-88FF-42BD-B980-64BEEBE10A91}"/>
              </a:ext>
            </a:extLst>
          </p:cNvPr>
          <p:cNvSpPr/>
          <p:nvPr/>
        </p:nvSpPr>
        <p:spPr>
          <a:xfrm>
            <a:off x="4234860" y="1844963"/>
            <a:ext cx="5511812" cy="1004610"/>
          </a:xfrm>
          <a:prstGeom prst="wedgeRoundRectCallout">
            <a:avLst>
              <a:gd name="adj1" fmla="val -54298"/>
              <a:gd name="adj2" fmla="val -25720"/>
              <a:gd name="adj3" fmla="val 1666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숨김 기능의 가중치가 너무 큰 것 같아요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4058C719-4A70-4E43-A57C-71F474A5F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484206"/>
              </p:ext>
            </p:extLst>
          </p:nvPr>
        </p:nvGraphicFramePr>
        <p:xfrm>
          <a:off x="1085843" y="3601074"/>
          <a:ext cx="3918528" cy="21706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6176">
                  <a:extLst>
                    <a:ext uri="{9D8B030D-6E8A-4147-A177-3AD203B41FA5}">
                      <a16:colId xmlns:a16="http://schemas.microsoft.com/office/drawing/2014/main" val="1415127769"/>
                    </a:ext>
                  </a:extLst>
                </a:gridCol>
                <a:gridCol w="1306176">
                  <a:extLst>
                    <a:ext uri="{9D8B030D-6E8A-4147-A177-3AD203B41FA5}">
                      <a16:colId xmlns:a16="http://schemas.microsoft.com/office/drawing/2014/main" val="4053744396"/>
                    </a:ext>
                  </a:extLst>
                </a:gridCol>
                <a:gridCol w="1306176">
                  <a:extLst>
                    <a:ext uri="{9D8B030D-6E8A-4147-A177-3AD203B41FA5}">
                      <a16:colId xmlns:a16="http://schemas.microsoft.com/office/drawing/2014/main" val="1522642485"/>
                    </a:ext>
                  </a:extLst>
                </a:gridCol>
              </a:tblGrid>
              <a:tr h="394662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86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기존 가중치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86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변화된 가중치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86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966653"/>
                  </a:ext>
                </a:extLst>
              </a:tr>
              <a:tr h="5920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회원 가입 시 장르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AD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4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100</a:t>
                      </a:r>
                      <a:endParaRPr lang="ko-KR" altLang="en-US" sz="14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105596"/>
                  </a:ext>
                </a:extLst>
              </a:tr>
              <a:tr h="3946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숨김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AD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4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4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687492"/>
                  </a:ext>
                </a:extLst>
              </a:tr>
              <a:tr h="3946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구독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AD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4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4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02682"/>
                  </a:ext>
                </a:extLst>
              </a:tr>
              <a:tr h="3946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책갈피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AD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4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4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2824198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BA6D26B3-7598-4742-B275-45C7F5D5C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813" y="3601074"/>
            <a:ext cx="2173336" cy="2668373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CAC011-5BFD-4B4C-AAD0-D773B49CC87E}"/>
              </a:ext>
            </a:extLst>
          </p:cNvPr>
          <p:cNvGrpSpPr/>
          <p:nvPr/>
        </p:nvGrpSpPr>
        <p:grpSpPr>
          <a:xfrm>
            <a:off x="7901290" y="3506190"/>
            <a:ext cx="2677944" cy="3735300"/>
            <a:chOff x="1553732" y="1562785"/>
            <a:chExt cx="5663798" cy="790008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B05108B-F9A1-4464-891B-50ECF5CE0B4B}"/>
                </a:ext>
              </a:extLst>
            </p:cNvPr>
            <p:cNvGrpSpPr/>
            <p:nvPr/>
          </p:nvGrpSpPr>
          <p:grpSpPr>
            <a:xfrm>
              <a:off x="1553732" y="1659417"/>
              <a:ext cx="5663798" cy="7803454"/>
              <a:chOff x="48357" y="867355"/>
              <a:chExt cx="4977581" cy="6858000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AB1FFA59-2EE2-4032-A984-FB9D791420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7360" y="958795"/>
                <a:ext cx="2827776" cy="5812216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D102CD9B-E80C-452A-99F9-CE272AFE40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097" b="97661" l="6111" r="92111">
                            <a14:foregroundMark x1="10667" y1="4758" x2="10667" y2="4758"/>
                            <a14:foregroundMark x1="12444" y1="2097" x2="12444" y2="2097"/>
                            <a14:foregroundMark x1="6333" y1="51613" x2="6333" y2="51613"/>
                            <a14:foregroundMark x1="8222" y1="40968" x2="8222" y2="40968"/>
                            <a14:foregroundMark x1="7222" y1="79194" x2="7222" y2="79194"/>
                            <a14:foregroundMark x1="70667" y1="95000" x2="70667" y2="95000"/>
                            <a14:foregroundMark x1="92111" y1="97661" x2="92111" y2="9766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57" y="867355"/>
                <a:ext cx="4977581" cy="6858000"/>
              </a:xfrm>
              <a:prstGeom prst="rect">
                <a:avLst/>
              </a:prstGeom>
            </p:spPr>
          </p:pic>
        </p:grp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9DD53FC-AF6D-4CEB-8E4E-DE3D8E403CFB}"/>
                </a:ext>
              </a:extLst>
            </p:cNvPr>
            <p:cNvSpPr/>
            <p:nvPr/>
          </p:nvSpPr>
          <p:spPr>
            <a:xfrm>
              <a:off x="3588583" y="1562785"/>
              <a:ext cx="2034229" cy="1004877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2B80744-B607-43F6-B099-DA70F579AAED}"/>
              </a:ext>
            </a:extLst>
          </p:cNvPr>
          <p:cNvGrpSpPr/>
          <p:nvPr/>
        </p:nvGrpSpPr>
        <p:grpSpPr>
          <a:xfrm>
            <a:off x="9812216" y="3565123"/>
            <a:ext cx="2458812" cy="3387696"/>
            <a:chOff x="1974488" y="1383937"/>
            <a:chExt cx="4432961" cy="6107633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4A19AC0A-238B-49F1-81D5-B1C2206E9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9493" y="1476925"/>
              <a:ext cx="2442002" cy="5041774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6851F26-9892-422C-8004-D49A36A13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097" b="97661" l="6111" r="92111">
                          <a14:foregroundMark x1="10667" y1="4758" x2="10667" y2="4758"/>
                          <a14:foregroundMark x1="12444" y1="2097" x2="12444" y2="2097"/>
                          <a14:foregroundMark x1="6333" y1="51613" x2="6333" y2="51613"/>
                          <a14:foregroundMark x1="8222" y1="40968" x2="8222" y2="40968"/>
                          <a14:foregroundMark x1="7222" y1="79194" x2="7222" y2="79194"/>
                          <a14:foregroundMark x1="70667" y1="95000" x2="70667" y2="95000"/>
                          <a14:foregroundMark x1="92111" y1="97661" x2="92111" y2="976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4488" y="1383937"/>
              <a:ext cx="4432961" cy="6107633"/>
            </a:xfrm>
            <a:prstGeom prst="rect">
              <a:avLst/>
            </a:prstGeom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8A78AC1D-0DE8-4DB5-8CF4-2A357CE10168}"/>
                </a:ext>
              </a:extLst>
            </p:cNvPr>
            <p:cNvSpPr/>
            <p:nvPr/>
          </p:nvSpPr>
          <p:spPr>
            <a:xfrm>
              <a:off x="4195174" y="2266906"/>
              <a:ext cx="878315" cy="45949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4714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6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웹툰 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회차정보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DB 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크롤링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A439E2-E625-4DD2-8577-D923EC50F6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95" y="1458261"/>
            <a:ext cx="4783249" cy="4140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26D991C-3F88-4BEF-964C-A1507F22D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855" y="1413933"/>
            <a:ext cx="3681439" cy="4426801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AB0102E-C9FE-46E1-8745-DD896005E34B}"/>
              </a:ext>
            </a:extLst>
          </p:cNvPr>
          <p:cNvSpPr/>
          <p:nvPr/>
        </p:nvSpPr>
        <p:spPr>
          <a:xfrm>
            <a:off x="5938743" y="3218366"/>
            <a:ext cx="991054" cy="620785"/>
          </a:xfrm>
          <a:prstGeom prst="rightArrow">
            <a:avLst>
              <a:gd name="adj1" fmla="val 36487"/>
              <a:gd name="adj2" fmla="val 702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460B43-321A-452C-987A-0AA45697C3FC}"/>
              </a:ext>
            </a:extLst>
          </p:cNvPr>
          <p:cNvSpPr txBox="1"/>
          <p:nvPr/>
        </p:nvSpPr>
        <p:spPr>
          <a:xfrm>
            <a:off x="536896" y="5749916"/>
            <a:ext cx="982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네이버 웹툰의 모든 에피소드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DB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정보를 크롤링하는 코드 작성 완료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현재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DB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 구축되었으며 이와 비슷한 방식으로 다른 사이트도 크롤링할 예정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2487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7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요일별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웹툰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DB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연동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836DF3-F199-4EE9-8C5A-D5951793E1AF}"/>
              </a:ext>
            </a:extLst>
          </p:cNvPr>
          <p:cNvSpPr txBox="1"/>
          <p:nvPr/>
        </p:nvSpPr>
        <p:spPr>
          <a:xfrm>
            <a:off x="1166604" y="1426084"/>
            <a:ext cx="4772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/toon/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daylist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Query :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is_end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=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X&amp;toon_weekday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=mon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ED5C1402-7210-4795-B513-883CCAFC4CDF}"/>
              </a:ext>
            </a:extLst>
          </p:cNvPr>
          <p:cNvSpPr/>
          <p:nvPr/>
        </p:nvSpPr>
        <p:spPr>
          <a:xfrm>
            <a:off x="6332827" y="3429000"/>
            <a:ext cx="991054" cy="620785"/>
          </a:xfrm>
          <a:prstGeom prst="rightArrow">
            <a:avLst>
              <a:gd name="adj1" fmla="val 36487"/>
              <a:gd name="adj2" fmla="val 70270"/>
            </a:avLst>
          </a:prstGeom>
          <a:solidFill>
            <a:srgbClr val="FFFF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728CAA-6A15-4642-A7E9-902298850B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" r="23205" b="29193"/>
          <a:stretch/>
        </p:blipFill>
        <p:spPr>
          <a:xfrm>
            <a:off x="1265008" y="2287367"/>
            <a:ext cx="4772308" cy="37603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06D27A1-F134-47D3-934F-E1E7B7168B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792" y="1426084"/>
            <a:ext cx="2786588" cy="49539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73439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8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장르별 웹툰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DB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연동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1E89AD7A-F639-4831-A5FF-8DBC8EDA79E4}"/>
              </a:ext>
            </a:extLst>
          </p:cNvPr>
          <p:cNvSpPr/>
          <p:nvPr/>
        </p:nvSpPr>
        <p:spPr>
          <a:xfrm>
            <a:off x="6332827" y="3429000"/>
            <a:ext cx="991054" cy="620785"/>
          </a:xfrm>
          <a:prstGeom prst="rightArrow">
            <a:avLst>
              <a:gd name="adj1" fmla="val 36487"/>
              <a:gd name="adj2" fmla="val 70270"/>
            </a:avLst>
          </a:prstGeom>
          <a:solidFill>
            <a:srgbClr val="FFFF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0584D7-EFE3-40D9-9A7D-01A0A49492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43" b="30113"/>
          <a:stretch/>
        </p:blipFill>
        <p:spPr>
          <a:xfrm>
            <a:off x="973104" y="2287367"/>
            <a:ext cx="5108342" cy="32336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1133EA-0866-4BE6-9135-B9B099627253}"/>
              </a:ext>
            </a:extLst>
          </p:cNvPr>
          <p:cNvSpPr txBox="1"/>
          <p:nvPr/>
        </p:nvSpPr>
        <p:spPr>
          <a:xfrm>
            <a:off x="1166604" y="1426084"/>
            <a:ext cx="4772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/toon/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genrelist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Query :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genre_name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=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스릴러</a:t>
            </a: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B7F241EE-6EBC-480F-9778-5752A688E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792" y="1426084"/>
            <a:ext cx="2786588" cy="49539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64433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9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완결 웹툰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DB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연동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E1FE1223-E31C-45B1-8A2D-1B7065279111}"/>
              </a:ext>
            </a:extLst>
          </p:cNvPr>
          <p:cNvSpPr/>
          <p:nvPr/>
        </p:nvSpPr>
        <p:spPr>
          <a:xfrm>
            <a:off x="6332827" y="3429000"/>
            <a:ext cx="991054" cy="620785"/>
          </a:xfrm>
          <a:prstGeom prst="rightArrow">
            <a:avLst>
              <a:gd name="adj1" fmla="val 36487"/>
              <a:gd name="adj2" fmla="val 70270"/>
            </a:avLst>
          </a:prstGeom>
          <a:solidFill>
            <a:srgbClr val="FFFF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4FDC18-65F8-4928-B2A3-D627730EB808}"/>
              </a:ext>
            </a:extLst>
          </p:cNvPr>
          <p:cNvSpPr txBox="1"/>
          <p:nvPr/>
        </p:nvSpPr>
        <p:spPr>
          <a:xfrm>
            <a:off x="1166604" y="1426084"/>
            <a:ext cx="4772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/toon/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endlist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Query :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is_end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=O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050706-65FA-4A35-A399-D4A5D94F7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42" y="2287367"/>
            <a:ext cx="4921370" cy="3246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B65A932-FF56-4F87-A912-45E122A93C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792" y="1426084"/>
            <a:ext cx="2786588" cy="49539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099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902</TotalTime>
  <Words>473</Words>
  <Application>Microsoft Office PowerPoint</Application>
  <PresentationFormat>와이드스크린</PresentationFormat>
  <Paragraphs>177</Paragraphs>
  <Slides>24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Adobe 고딕 Std B</vt:lpstr>
      <vt:lpstr>HY중고딕</vt:lpstr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ShinYeong Yun</cp:lastModifiedBy>
  <cp:revision>81</cp:revision>
  <dcterms:created xsi:type="dcterms:W3CDTF">2017-01-21T06:52:28Z</dcterms:created>
  <dcterms:modified xsi:type="dcterms:W3CDTF">2019-11-11T15:10:49Z</dcterms:modified>
</cp:coreProperties>
</file>